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/>
    <p:restoredTop sz="94674"/>
  </p:normalViewPr>
  <p:slideViewPr>
    <p:cSldViewPr snapToGrid="0" snapToObjects="1" showGuides="1">
      <p:cViewPr varScale="1">
        <p:scale>
          <a:sx n="127" d="100"/>
          <a:sy n="127" d="100"/>
        </p:scale>
        <p:origin x="760" y="17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1F0D-53C0-2D44-8ECF-C07214F03CCE}" type="datetimeFigureOut">
              <a:rPr lang="de-DE" smtClean="0"/>
              <a:t>09.04.19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E0B12-C111-044D-8DB4-6E4A819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0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35E1-209D-784A-AD48-6B7E806F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A3DE35-8D00-9644-A18F-2CF5A10A3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66CF4-3C26-684F-A21A-B7B1CBE4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FEF1-7B14-9A48-8459-A588E98F5D73}" type="datetime1">
              <a:rPr lang="de-CH" smtClean="0"/>
              <a:t>09.04.19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361AA-FBC1-C44B-90E2-0EE5FEE7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236A7F-4D63-2D48-8905-98C20223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0C59A2-79D5-A142-9B20-396CBA128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0" y="6159161"/>
            <a:ext cx="1794640" cy="6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8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CD02-4605-0A41-881B-FF4DAB95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879E3B-3FC1-884E-BCD7-180A40F6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4A1FFA-AFE9-CB40-B8D5-E9E2F402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215DAE1-4C0B-F746-9B21-7AD7C6CDD4E8}" type="datetime1">
              <a:rPr lang="de-CH" smtClean="0"/>
              <a:t>09.04.19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86F76D-6C44-E742-9B3F-9A0387AB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CC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nc</a:t>
            </a:r>
            <a:r>
              <a:rPr lang="de-DE" dirty="0"/>
              <a:t>, </a:t>
            </a:r>
            <a:r>
              <a:rPr lang="de-DE" dirty="0" err="1"/>
              <a:t>icon-stories.ch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6BA78-A001-C149-A4A6-EF858309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3406256F-FFF8-7C46-8A05-A78BE4152F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49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ED611-0B92-B249-948A-CE49F036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19F9D-0230-9840-BD94-4EBB05637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4579E-2E4E-2D46-BC1F-0B6C77B5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C55CEA-5C1B-6D47-8FA3-D29B74D6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F2A-8871-3646-97C6-33C3A030B5C5}" type="datetime1">
              <a:rPr lang="de-CH" smtClean="0"/>
              <a:t>09.04.19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B08535-9FE4-9341-B732-DA71AAD3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89E60C-22F2-B841-AB2F-95DDD34B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98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56CD4-D88E-4A45-A2B6-18F590CF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FBDBF-3398-BD45-B1DA-37EEAB28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5B8F-5BC6-D642-B4C2-C06DDC783A5C}" type="datetime1">
              <a:rPr lang="de-CH" smtClean="0"/>
              <a:t>09.04.19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3A93F8-73BF-884D-9DE6-4DF3B1CD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62C36E-44EE-6947-AB36-26035A28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31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EB8146-6BD6-8841-8348-B56A3D44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160-4C0B-F442-9F76-22CD630B5567}" type="datetime1">
              <a:rPr lang="de-CH" smtClean="0"/>
              <a:t>09.04.19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C03D0-2603-9540-B57A-3393C74A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4BE43F-55CB-554B-9CFE-5118B48F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4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79515-D1D5-F64A-986A-2AE0614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15A81-4BDF-1348-9A64-55D4A9BF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4B5B64-A2D9-8142-A1FD-B61C0CF74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9179D2-CB8C-2341-AA67-F667D402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8457-1A44-9148-B907-66C545B09957}" type="datetime1">
              <a:rPr lang="de-CH" smtClean="0"/>
              <a:t>09.04.19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5C966F-95F5-2F4E-AA79-4AE543F3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76E7AD-45D5-684A-AE96-4CFC97BE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01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57ECD-7DA8-C34E-9E1F-61F278E2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17C66B-5488-344E-B7B7-A637DB0E0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D31322-EF19-EE41-8D96-7AB643FA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6AD0DE-A2C3-DA42-94D3-14D1E0BA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0F43-3594-D343-801E-53BF73D700AB}" type="datetime1">
              <a:rPr lang="de-CH" smtClean="0"/>
              <a:t>09.04.19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2EDBE9-29CF-3A4B-9D9B-5D74AC51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54625F-610C-EE4E-9860-0567A6DF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5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4C44E-6009-EE42-AD27-601AFD51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FC7D6B-025C-4D43-82F4-E86BBACE8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A1B15-8FAE-AA40-99E3-53BA2A3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D9C2-E7BF-9145-9D6D-A3FF2CD6DB36}" type="datetime1">
              <a:rPr lang="de-CH" smtClean="0"/>
              <a:t>09.04.19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1F3BC3-9F8B-4C45-86D9-CA521CA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74CE30-87C4-AF40-A105-698E7360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5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44B8D0-A15F-CA49-B490-F7C78013A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10EAAA-DC4C-F240-943A-EFCA35A7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91B46E-EFFC-6142-B7A9-2133270F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15CE-1743-B340-9111-15E82E539793}" type="datetime1">
              <a:rPr lang="de-CH" smtClean="0"/>
              <a:t>09.04.19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032A39-21CC-BD47-A024-D9FC647F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DBD71A-A1E0-FC4F-8A9B-1A8B87FB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B9A85-51F7-8145-9494-6353EAB1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CD55FF-9AE6-F04F-AE5C-FFF2DFC7A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D28D4-200E-1143-B03A-DFE99B596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3BAD-5452-624D-90E8-411B3865A45F}" type="datetime1">
              <a:rPr lang="de-CH" smtClean="0"/>
              <a:t>09.04.19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6904C-C776-4947-8C06-AA1AE0E36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CC by sa nc, icon-stories.ch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D6CEBD-E042-D640-B467-78AE9028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256F-FFF8-7C46-8A05-A78BE4152F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2ED96B-6ABF-FD4D-8156-014356BB2AC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322" y="136629"/>
            <a:ext cx="1208538" cy="139787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9163352-71EA-C644-90F7-161D452CF06F}"/>
              </a:ext>
            </a:extLst>
          </p:cNvPr>
          <p:cNvSpPr/>
          <p:nvPr userDrawn="1"/>
        </p:nvSpPr>
        <p:spPr>
          <a:xfrm>
            <a:off x="1" y="0"/>
            <a:ext cx="220710" cy="6858000"/>
          </a:xfrm>
          <a:prstGeom prst="rect">
            <a:avLst/>
          </a:prstGeom>
          <a:solidFill>
            <a:srgbClr val="F5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2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5A900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508F5-9220-2E4D-8697-DDAA6B266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Emojis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446E68-3D23-D140-8AD8-D8EA31115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Ancestors</a:t>
            </a:r>
            <a:r>
              <a:rPr lang="de-DE" dirty="0"/>
              <a:t> - Smiley - Emoticon - </a:t>
            </a:r>
            <a:r>
              <a:rPr lang="de-DE" dirty="0" err="1"/>
              <a:t>Kaomoji</a:t>
            </a:r>
            <a:r>
              <a:rPr lang="de-DE" dirty="0"/>
              <a:t> - Emoji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5FCB86-8CB0-E848-810D-CE45F416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371C0-FC9B-4E44-AF30-7D0D248B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61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9FE2B-B40A-CF4B-BCBF-7518EE6A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1982: Scott </a:t>
            </a:r>
            <a:r>
              <a:rPr lang="en-GB" dirty="0" err="1"/>
              <a:t>Fahlman</a:t>
            </a:r>
            <a:r>
              <a:rPr lang="en-GB" dirty="0"/>
              <a:t> invents emoticons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5D4FA-7413-E543-B9F5-A20BE624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emot</a:t>
            </a:r>
            <a:r>
              <a:rPr lang="en-GB" dirty="0"/>
              <a:t>ion + </a:t>
            </a:r>
            <a:r>
              <a:rPr lang="en-GB" b="1" dirty="0"/>
              <a:t>icon</a:t>
            </a:r>
            <a:r>
              <a:rPr lang="en-GB" dirty="0"/>
              <a:t> = </a:t>
            </a:r>
            <a:r>
              <a:rPr lang="en-GB" b="1" dirty="0"/>
              <a:t>emoticon</a:t>
            </a:r>
          </a:p>
          <a:p>
            <a:r>
              <a:rPr lang="en-GB" dirty="0"/>
              <a:t>At that time, the Internet did not yet exist in its modern form. The network was called </a:t>
            </a:r>
            <a:r>
              <a:rPr lang="en-GB" b="1" dirty="0"/>
              <a:t>ARPANET</a:t>
            </a:r>
            <a:r>
              <a:rPr lang="en-GB" dirty="0"/>
              <a:t>. But it was already possible to create a kind of blog and send messages.</a:t>
            </a:r>
          </a:p>
          <a:p>
            <a:r>
              <a:rPr lang="en-GB" dirty="0"/>
              <a:t>Scott </a:t>
            </a:r>
            <a:r>
              <a:rPr lang="en-GB" dirty="0" err="1"/>
              <a:t>Fahlman</a:t>
            </a:r>
            <a:r>
              <a:rPr lang="en-GB" dirty="0"/>
              <a:t> suggested that the posts, which are not really serious, should be marked with this string:</a:t>
            </a:r>
            <a:br>
              <a:rPr lang="en-GB" dirty="0"/>
            </a:br>
            <a:br>
              <a:rPr lang="en-GB" dirty="0"/>
            </a:br>
            <a:r>
              <a:rPr lang="en-GB" sz="3600" b="1" dirty="0"/>
              <a:t>:-)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8834A-9A33-4943-B9CC-8FDC8E9B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05FEE6-9012-A040-9083-750E047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0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1593-0753-044E-94F0-6AF4F425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“Joke Marker”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979F71-8D3F-4946-8869-B3408963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7A530-19B5-F344-9825-77177505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90301A-28C3-014A-9C5C-2BE7FD84BB22}"/>
              </a:ext>
            </a:extLst>
          </p:cNvPr>
          <p:cNvSpPr txBox="1"/>
          <p:nvPr/>
        </p:nvSpPr>
        <p:spPr>
          <a:xfrm>
            <a:off x="793596" y="2274847"/>
            <a:ext cx="10346472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" pitchFamily="2" charset="0"/>
              </a:rPr>
              <a:t>19-Sep-82 11:44 Scott E </a:t>
            </a:r>
            <a:r>
              <a:rPr lang="en-GB" sz="2000" dirty="0" err="1">
                <a:latin typeface="Courier" pitchFamily="2" charset="0"/>
              </a:rPr>
              <a:t>Fahlman</a:t>
            </a:r>
            <a:r>
              <a:rPr lang="en-GB" sz="2000" dirty="0">
                <a:latin typeface="Courier" pitchFamily="2" charset="0"/>
              </a:rPr>
              <a:t>        :-)</a:t>
            </a:r>
          </a:p>
          <a:p>
            <a:r>
              <a:rPr lang="en-GB" sz="2000" dirty="0">
                <a:latin typeface="Courier" pitchFamily="2" charset="0"/>
              </a:rPr>
              <a:t>From: Scott E </a:t>
            </a:r>
            <a:r>
              <a:rPr lang="en-GB" sz="2000" dirty="0" err="1">
                <a:latin typeface="Courier" pitchFamily="2" charset="0"/>
              </a:rPr>
              <a:t>Fahlman</a:t>
            </a:r>
            <a:r>
              <a:rPr lang="en-GB" sz="2000" dirty="0">
                <a:latin typeface="Courier" pitchFamily="2" charset="0"/>
              </a:rPr>
              <a:t> &lt;</a:t>
            </a:r>
            <a:r>
              <a:rPr lang="en-GB" sz="2000" dirty="0" err="1">
                <a:latin typeface="Courier" pitchFamily="2" charset="0"/>
              </a:rPr>
              <a:t>Fahlman</a:t>
            </a:r>
            <a:r>
              <a:rPr lang="en-GB" sz="2000" dirty="0">
                <a:latin typeface="Courier" pitchFamily="2" charset="0"/>
              </a:rPr>
              <a:t> at Cmu-20c&gt;</a:t>
            </a:r>
          </a:p>
          <a:p>
            <a:endParaRPr lang="en-GB" sz="2000" dirty="0">
              <a:latin typeface="Courier" pitchFamily="2" charset="0"/>
            </a:endParaRPr>
          </a:p>
          <a:p>
            <a:r>
              <a:rPr lang="en-GB" sz="2000" dirty="0">
                <a:latin typeface="Courier" pitchFamily="2" charset="0"/>
              </a:rPr>
              <a:t>I propose that the following character sequence for joke markers:</a:t>
            </a:r>
          </a:p>
          <a:p>
            <a:endParaRPr lang="en-GB" sz="2000" dirty="0">
              <a:latin typeface="Courier" pitchFamily="2" charset="0"/>
            </a:endParaRPr>
          </a:p>
          <a:p>
            <a:r>
              <a:rPr lang="en-GB" sz="2000" dirty="0">
                <a:latin typeface="Courier" pitchFamily="2" charset="0"/>
              </a:rPr>
              <a:t>:-)</a:t>
            </a:r>
          </a:p>
          <a:p>
            <a:endParaRPr lang="en-GB" sz="2000" dirty="0">
              <a:latin typeface="Courier" pitchFamily="2" charset="0"/>
            </a:endParaRPr>
          </a:p>
          <a:p>
            <a:r>
              <a:rPr lang="en-GB" sz="2000" dirty="0">
                <a:latin typeface="Courier" pitchFamily="2" charset="0"/>
              </a:rPr>
              <a:t>Read it sideways. Actually, it is probably more economical to mark</a:t>
            </a:r>
          </a:p>
          <a:p>
            <a:r>
              <a:rPr lang="en-GB" sz="2000" dirty="0">
                <a:latin typeface="Courier" pitchFamily="2" charset="0"/>
              </a:rPr>
              <a:t>things that are NOT jokes, given current trends.  For this, use</a:t>
            </a:r>
          </a:p>
          <a:p>
            <a:endParaRPr lang="en-GB" sz="2000" dirty="0">
              <a:latin typeface="Courier" pitchFamily="2" charset="0"/>
            </a:endParaRPr>
          </a:p>
          <a:p>
            <a:r>
              <a:rPr lang="en-GB" sz="2000" dirty="0">
                <a:latin typeface="Courier" pitchFamily="2" charset="0"/>
              </a:rPr>
              <a:t>:-(</a:t>
            </a:r>
          </a:p>
          <a:p>
            <a:endParaRPr lang="en-GB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655BD-7902-E840-BC68-48A11600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 </a:t>
            </a:r>
            <a:r>
              <a:rPr lang="en-GB" dirty="0" err="1"/>
              <a:t>Fahlman</a:t>
            </a:r>
            <a:r>
              <a:rPr lang="en-GB" dirty="0"/>
              <a:t> in a Interview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D7C68-37C5-CB41-99C6-BA57C1F4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This was 10 minutes of my life, just part of a silly online discussion more than 35 years ago</a:t>
            </a:r>
            <a:r>
              <a:rPr lang="en-GB" sz="2400" dirty="0"/>
              <a:t>. </a:t>
            </a:r>
            <a:r>
              <a:rPr lang="en-GB" sz="2400" i="1" dirty="0"/>
              <a:t>So, it’s kind of a strange thing to be famous for, but it’s fun to be a little bit famous for something. I’ve come to accept that no matter what I achieve in my career as an AI researcher, the first sentence of my obituary will talk about the smiley face invention.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DB8520-DB59-3D47-BBF7-8E6FC8FF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CC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nc</a:t>
            </a:r>
            <a:r>
              <a:rPr lang="de-DE" dirty="0"/>
              <a:t>, </a:t>
            </a:r>
            <a:r>
              <a:rPr lang="de-DE" dirty="0" err="1"/>
              <a:t>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9E1AA-DF67-C549-8815-901BDCB1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57CCD3-E349-C84B-B2A4-A11046CBA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61" y="4321181"/>
            <a:ext cx="3092284" cy="18602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73E3F0-F314-8543-9BDC-7A7FA378F1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29" y="3890278"/>
            <a:ext cx="1715014" cy="22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1CCF0-27D8-9540-8E3A-DEF49BED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 1990s: SMS, E-Mail and Internet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AB1EB-15BE-FC44-B9D8-38952A68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the growing use of SMS and the frequent writing of</a:t>
            </a:r>
            <a:br>
              <a:rPr lang="en-GB" dirty="0"/>
            </a:br>
            <a:r>
              <a:rPr lang="en-GB" dirty="0"/>
              <a:t>E-mails, emoticons have also become more and more popular.</a:t>
            </a:r>
          </a:p>
          <a:p>
            <a:r>
              <a:rPr lang="en-GB" dirty="0"/>
              <a:t>The number of emoticons is increasing and everyone has his own </a:t>
            </a:r>
            <a:r>
              <a:rPr lang="en-GB" dirty="0" err="1"/>
              <a:t>favorites</a:t>
            </a:r>
            <a:r>
              <a:rPr lang="en-GB" dirty="0"/>
              <a:t>.</a:t>
            </a:r>
          </a:p>
          <a:p>
            <a:r>
              <a:rPr lang="en-GB" dirty="0"/>
              <a:t>A smile can't be only a </a:t>
            </a:r>
            <a:r>
              <a:rPr lang="en-GB" b="1" dirty="0"/>
              <a:t>:-)</a:t>
            </a:r>
            <a:r>
              <a:rPr lang="en-GB" dirty="0"/>
              <a:t>, there are several variations of it now: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:)   =)   :]   :&gt;  :c)   x)   :o)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8B6B8C-CDD4-9541-A52F-4190F1B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DFCCC-391C-7242-B934-CD1CCDED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3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4A0FC-72A8-A744-85A7-171628A2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Eastern Way: </a:t>
            </a:r>
            <a:r>
              <a:rPr lang="en-GB" dirty="0" err="1"/>
              <a:t>Kaomojis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53FBA-853C-6E43-94B2-2DD6860A7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four years after </a:t>
            </a:r>
            <a:r>
              <a:rPr lang="en-GB" dirty="0" err="1"/>
              <a:t>Fahlman</a:t>
            </a:r>
            <a:r>
              <a:rPr lang="en-GB" dirty="0"/>
              <a:t>, the first smiley face  </a:t>
            </a:r>
            <a:r>
              <a:rPr lang="en-GB" b="1" dirty="0"/>
              <a:t>(^_^)</a:t>
            </a:r>
            <a:r>
              <a:rPr lang="en-GB" dirty="0"/>
              <a:t> appeared on the Japanese ASCII-NET, an online web service. The </a:t>
            </a:r>
            <a:r>
              <a:rPr lang="en-GB" dirty="0" err="1"/>
              <a:t>Kaomojis</a:t>
            </a:r>
            <a:r>
              <a:rPr lang="en-GB" dirty="0"/>
              <a:t> (</a:t>
            </a:r>
            <a:r>
              <a:rPr lang="ja-JP" altLang="de-DE"/>
              <a:t>顔文字</a:t>
            </a:r>
            <a:r>
              <a:rPr lang="de-DE" altLang="ja-JP" dirty="0"/>
              <a:t>) </a:t>
            </a:r>
            <a:r>
              <a:rPr lang="en-GB" dirty="0"/>
              <a:t>are born.</a:t>
            </a:r>
          </a:p>
          <a:p>
            <a:r>
              <a:rPr lang="ja-JP" altLang="de-DE"/>
              <a:t>顔 </a:t>
            </a:r>
            <a:r>
              <a:rPr lang="en-GB" dirty="0" err="1"/>
              <a:t>kao</a:t>
            </a:r>
            <a:r>
              <a:rPr lang="en-GB" dirty="0"/>
              <a:t> = face, </a:t>
            </a:r>
            <a:r>
              <a:rPr lang="ja-JP" altLang="de-DE"/>
              <a:t>文 </a:t>
            </a:r>
            <a:r>
              <a:rPr lang="en-GB" dirty="0" err="1"/>
              <a:t>mo</a:t>
            </a:r>
            <a:r>
              <a:rPr lang="en-GB" dirty="0"/>
              <a:t> = write, </a:t>
            </a:r>
            <a:r>
              <a:rPr lang="ja-JP" altLang="de-DE"/>
              <a:t>字 </a:t>
            </a:r>
            <a:r>
              <a:rPr lang="en-GB" dirty="0"/>
              <a:t>ji = character</a:t>
            </a:r>
          </a:p>
          <a:p>
            <a:r>
              <a:rPr lang="en-GB" dirty="0"/>
              <a:t>Japanese loved their </a:t>
            </a:r>
            <a:r>
              <a:rPr lang="en-GB" dirty="0" err="1"/>
              <a:t>Kaomojis</a:t>
            </a:r>
            <a:r>
              <a:rPr lang="en-GB" dirty="0"/>
              <a:t> very much, a real mania began.</a:t>
            </a:r>
          </a:p>
          <a:p>
            <a:r>
              <a:rPr lang="en-GB" dirty="0"/>
              <a:t>Nowadays there are countless of these symbols, the real number can only be estimated.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93E0EE-EE85-AA4F-B2B8-B841DD87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8BB1CF-64DA-8A44-90F7-1129F1C6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33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363DE-E7C2-C747-AB6C-5313F195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Emoticons vs. </a:t>
            </a:r>
            <a:r>
              <a:rPr lang="en-GB" dirty="0" err="1"/>
              <a:t>Kaomojis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F21470-6572-D64B-A578-DFCBCE06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Kaomojis</a:t>
            </a:r>
            <a:r>
              <a:rPr lang="en-GB" dirty="0"/>
              <a:t> are not shown sideways, they are to be understood </a:t>
            </a:r>
            <a:r>
              <a:rPr lang="en-GB" b="1" dirty="0"/>
              <a:t>vertically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8500" b="1" dirty="0"/>
              <a:t>:-)</a:t>
            </a:r>
            <a:r>
              <a:rPr lang="en-GB" sz="7200" b="1" dirty="0"/>
              <a:t>  </a:t>
            </a:r>
            <a:r>
              <a:rPr lang="en-GB" sz="4000" b="1" dirty="0"/>
              <a:t> </a:t>
            </a:r>
            <a:r>
              <a:rPr lang="en-GB" b="1" dirty="0"/>
              <a:t>                            </a:t>
            </a:r>
            <a:r>
              <a:rPr lang="en-GB" sz="4000" b="1" dirty="0"/>
              <a:t> </a:t>
            </a:r>
            <a:r>
              <a:rPr lang="en-GB" sz="8500" b="1" dirty="0"/>
              <a:t>(^_^)</a:t>
            </a:r>
            <a:endParaRPr lang="en-GB" sz="8500" dirty="0"/>
          </a:p>
          <a:p>
            <a:endParaRPr lang="en-GB" dirty="0"/>
          </a:p>
          <a:p>
            <a:r>
              <a:rPr lang="en-GB" dirty="0"/>
              <a:t>In the West, emotions </a:t>
            </a:r>
            <a:r>
              <a:rPr lang="en-GB"/>
              <a:t>in emoticons are </a:t>
            </a:r>
            <a:r>
              <a:rPr lang="en-GB" dirty="0"/>
              <a:t>generated mainly with the </a:t>
            </a:r>
            <a:r>
              <a:rPr lang="en-GB" b="1" dirty="0"/>
              <a:t>mouth</a:t>
            </a:r>
            <a:r>
              <a:rPr lang="en-GB" dirty="0"/>
              <a:t>, in the East, however, with the </a:t>
            </a:r>
            <a:r>
              <a:rPr lang="en-GB" b="1" dirty="0"/>
              <a:t>symbols for the eyes</a:t>
            </a:r>
            <a:r>
              <a:rPr lang="en-GB" dirty="0"/>
              <a:t>. This has to do with the fundamental cultural differences of facial expressions.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2F1A3E-D59D-6345-A9BC-B2C7CD83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4A9C11-B3C9-7048-8816-E5917824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369F29-97FF-7A43-9669-5BDE8E3EF2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109" y="2703465"/>
            <a:ext cx="1295598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E46F2-90B5-6143-A488-727D6475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read the emotion?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BF3BE-A894-A743-B13F-46133DCE8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Watch the eyes, not the mouth!</a:t>
            </a:r>
            <a:br>
              <a:rPr lang="en-GB" dirty="0"/>
            </a:br>
            <a:br>
              <a:rPr lang="en-GB" dirty="0"/>
            </a:br>
            <a:r>
              <a:rPr lang="en-GB" sz="3600" dirty="0"/>
              <a:t>(^.^)   \(^_^)/   (^_^)/"   (^_~)   (-.-)   d(^_^)b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\(*-*)/   (+_°)   (&gt;_&lt;)   (^)(&gt;.&lt;)(^)   (-_-)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(</a:t>
            </a:r>
            <a:r>
              <a:rPr lang="en-GB" sz="3600" dirty="0" err="1"/>
              <a:t>ô_o</a:t>
            </a:r>
            <a:r>
              <a:rPr lang="en-GB" sz="3600" dirty="0"/>
              <a:t>)   (O_O)   (^_^)"   (^_^;)   (</a:t>
            </a:r>
            <a:r>
              <a:rPr lang="en-GB" sz="3600" dirty="0" err="1"/>
              <a:t>o_O</a:t>
            </a:r>
            <a:r>
              <a:rPr lang="en-GB" sz="3600" dirty="0"/>
              <a:t>)   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(3&gt;_&lt;3)   (._.);   (+.+)   (</a:t>
            </a:r>
            <a:r>
              <a:rPr lang="en-GB" sz="3600" dirty="0" err="1"/>
              <a:t>ö_ö</a:t>
            </a:r>
            <a:r>
              <a:rPr lang="en-GB" sz="3600" dirty="0"/>
              <a:t>)   (~_~)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4C0D75-2763-744D-B672-51400169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75EDA6-6267-2D41-BFD3-B5B8E352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407994-8D58-5B44-82B9-BC8CE15C35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491" y="2351559"/>
            <a:ext cx="2174104" cy="3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299E0-0EB2-DF4C-8AAC-228BDD70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1997: The Emojis are born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2F3C80-9CC3-B447-AD26-6F72E433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F5A900"/>
                </a:solidFill>
                <a:latin typeface="Roboto Slab" pitchFamily="2" charset="0"/>
                <a:ea typeface="Roboto Slab" pitchFamily="2" charset="0"/>
              </a:rPr>
              <a:t>... and nobody notices it.</a:t>
            </a:r>
            <a:br>
              <a:rPr lang="en-GB" sz="3600" dirty="0">
                <a:solidFill>
                  <a:srgbClr val="F5A900"/>
                </a:solidFill>
                <a:latin typeface="Roboto Slab" pitchFamily="2" charset="0"/>
                <a:ea typeface="Roboto Slab" pitchFamily="2" charset="0"/>
              </a:rPr>
            </a:br>
            <a:endParaRPr lang="en-GB" dirty="0"/>
          </a:p>
          <a:p>
            <a:r>
              <a:rPr lang="en-GB" dirty="0"/>
              <a:t>The first mobile device with an "Emoji picker" was a device called "</a:t>
            </a:r>
            <a:r>
              <a:rPr lang="en-GB" dirty="0" err="1"/>
              <a:t>SkyWalker</a:t>
            </a:r>
            <a:r>
              <a:rPr lang="en-GB" dirty="0"/>
              <a:t> DP-211SW" from Pioneer.</a:t>
            </a:r>
          </a:p>
          <a:p>
            <a:r>
              <a:rPr lang="en-GB" dirty="0"/>
              <a:t>The emoji set, that was part of it, was designed by the Japanese company “SoftBank”.</a:t>
            </a:r>
          </a:p>
          <a:p>
            <a:r>
              <a:rPr lang="en-GB" dirty="0"/>
              <a:t>Surprisingly nobody noticed that this was a sensation. So the device was sold very badly and was quickly forgotten.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87730D-7CB5-C44C-848C-1F9CF14E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CCB383-EDB4-4A4F-88D8-54E6EAF2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3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9ADB3-A30E-D440-97FB-AED44A75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Whale Watching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0AB1E-1A11-7B49-9E1B-5E99A617C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The first (“unofficial”) Emoji set: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83A950-7D35-5744-B0ED-DB48CB32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83E78C-1DE6-1B4E-BD27-D5D6E365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1EF08-982A-D744-BC40-730150AD2E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30" y="1440309"/>
            <a:ext cx="1674874" cy="4797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5C3AA1-B915-D242-AEF3-2DDF7A0C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774" y="3347985"/>
            <a:ext cx="1173773" cy="11737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4FEB9A-6AF5-8B43-94D4-B00DA20D5D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79262"/>
            <a:ext cx="4374360" cy="39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1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39F7D-F9D7-7847-ABDE-50A5FB36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Man the Creator of the Emojis?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8A5DF-BB99-0B4F-9941-3D9D77C7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Shigetaka</a:t>
            </a:r>
            <a:r>
              <a:rPr lang="en-GB" dirty="0"/>
              <a:t> Kurita, a Japanese interface designer, created the first “official” generation of Emojis </a:t>
            </a:r>
            <a:r>
              <a:rPr lang="en-GB" b="1" dirty="0"/>
              <a:t>in 1999</a:t>
            </a:r>
            <a:r>
              <a:rPr lang="en-GB" dirty="0"/>
              <a:t>. At that time, he worked for the Japanese telecom giant "NTT DoCoMo".</a:t>
            </a:r>
          </a:p>
          <a:p>
            <a:r>
              <a:rPr lang="ja-JP" altLang="de-DE"/>
              <a:t>絵 </a:t>
            </a:r>
            <a:r>
              <a:rPr lang="en-GB" dirty="0"/>
              <a:t>e = picture, </a:t>
            </a:r>
            <a:r>
              <a:rPr lang="ja-JP" altLang="de-DE"/>
              <a:t>文 </a:t>
            </a:r>
            <a:r>
              <a:rPr lang="en-GB" dirty="0" err="1"/>
              <a:t>mo</a:t>
            </a:r>
            <a:r>
              <a:rPr lang="en-GB" dirty="0"/>
              <a:t> = write, </a:t>
            </a:r>
            <a:r>
              <a:rPr lang="ja-JP" altLang="de-DE"/>
              <a:t>字 </a:t>
            </a:r>
            <a:r>
              <a:rPr lang="en-GB" dirty="0"/>
              <a:t>ji = character</a:t>
            </a:r>
          </a:p>
          <a:p>
            <a:r>
              <a:rPr lang="en-GB" dirty="0"/>
              <a:t>Kurita, who was just 25 years, designed a set</a:t>
            </a:r>
            <a:br>
              <a:rPr lang="en-GB" dirty="0"/>
            </a:br>
            <a:r>
              <a:rPr lang="en-GB" dirty="0"/>
              <a:t>of 176 pictograms (today there are almost</a:t>
            </a:r>
            <a:br>
              <a:rPr lang="en-GB" dirty="0"/>
            </a:br>
            <a:r>
              <a:rPr lang="en-GB" dirty="0"/>
              <a:t>2700 Emojis).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3F7D5F-FC8F-664E-8D76-81B92B3E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A6EBB1-4018-664A-AF17-4DF91BF4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DFB30C-2269-414A-BA76-36C535587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389" y="3729189"/>
            <a:ext cx="2996559" cy="2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D2AE-FF89-7A4C-94B3-06584B5C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Emojis Sent Daily on Facebook (2017)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F97F-FB41-1F42-A927-142F81EB2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1800" dirty="0"/>
              <a:t>Image: Facebook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813EC2-024E-EC40-A659-07A421BA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68AAA1-E974-DB47-80D9-B59610B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C9A7F6-9FB1-8849-982B-B6274EFB9B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612" y="1394683"/>
            <a:ext cx="4977751" cy="48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8537EB-92FB-8D4A-935F-B00264E77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08" y="1911749"/>
            <a:ext cx="9742716" cy="39985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5B24EB-F8BA-E245-916B-B5551752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“first” generation of Emojis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CF0CC-43D3-8446-BA38-8E6D3566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6592E2-6874-054E-9CAE-0E87E99B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14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B07F8-AF07-7944-B020-94D54F46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144 pixels had to be enough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4482C-4B8E-1A48-AE15-EF5DC955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first generation consisted of bitmap images and not vector graphics like today.</a:t>
            </a:r>
          </a:p>
          <a:p>
            <a:r>
              <a:rPr lang="en-GB" dirty="0"/>
              <a:t>All of them were within a grid measuring 12 by 12 pixels, that's a total of 144 pixels.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449488-7C0D-3B4F-9B62-CEBE9B1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E79E38-2874-914C-9ECE-1955130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DA9BC2-3F04-964A-90C7-45E521579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45" y="4025450"/>
            <a:ext cx="4114800" cy="19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36DCC-21F1-DA4A-9581-CD8D196F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Emojis Art?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B20790-5F19-4743-975C-87F4CF87A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2016 the set was added to the collection of the famous Museum of Modern Art (MoMA) in New York.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BDD6F3-20CC-DD43-AA08-6D32EFDB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B1CC55-810F-274B-8E68-E49BEEA6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CE58B7-A2F8-4A4B-A1DD-0A3EFE9FB2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19597"/>
            <a:ext cx="7237566" cy="31573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D528495-8668-D04F-BDB2-9A76BB0C56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506" y="5221093"/>
            <a:ext cx="2770294" cy="9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314B1-E75B-7E48-A4C4-2F40983B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2008: The Emojis Infect Apple's iPhone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0C0DB8-9702-344D-832A-E5BFFBC1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The first emojis were restricted to iPhone users in Japan.</a:t>
            </a:r>
          </a:p>
          <a:p>
            <a:pPr>
              <a:lnSpc>
                <a:spcPct val="100000"/>
              </a:lnSpc>
            </a:pPr>
            <a:r>
              <a:rPr lang="en-GB" dirty="0"/>
              <a:t>Three years later, in 2011, all iPhone owners around the world were able to use Emojis.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On the right side: </a:t>
            </a:r>
            <a:r>
              <a:rPr lang="en-GB" sz="1800" b="1" dirty="0"/>
              <a:t>Angela Guzman's </a:t>
            </a:r>
            <a:r>
              <a:rPr lang="en-GB" sz="1800" dirty="0"/>
              <a:t>iPhone. She was in the team that designed the first Emoji set for Apple.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00A14B-FB07-454B-85D4-7BA0E4EF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F36FA9-CCED-FF46-B9C2-4600CABD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5F45FE2-D79B-7F4F-98FD-37978BAA02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77" y="1861539"/>
            <a:ext cx="5050423" cy="40785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4979C1-E30F-DF4A-8766-5F64FC733B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880" y="4463727"/>
            <a:ext cx="1561058" cy="15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8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3D4A-80D0-4846-AF90-7488814F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2014: The "Book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Ground</a:t>
            </a:r>
            <a:r>
              <a:rPr lang="de-CH" dirty="0"/>
              <a:t>"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2DF87-7E65-414E-9126-E4BFEFD1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GB" dirty="0"/>
              <a:t>In 2014, the Chinese artist Xu Bing (</a:t>
            </a:r>
            <a:r>
              <a:rPr lang="ja-JP" altLang="de-DE"/>
              <a:t>徐冰</a:t>
            </a:r>
            <a:r>
              <a:rPr lang="de-DE" altLang="ja-JP" dirty="0"/>
              <a:t>) </a:t>
            </a:r>
            <a:r>
              <a:rPr lang="en-GB" dirty="0"/>
              <a:t>published a new type of book.</a:t>
            </a:r>
          </a:p>
          <a:p>
            <a:r>
              <a:rPr lang="en-GB" dirty="0"/>
              <a:t>A book without words, recounting one day in the life of an office worker (Mr. Black), told exclusively in symbols, icons and logos.</a:t>
            </a:r>
          </a:p>
          <a:p>
            <a:r>
              <a:rPr lang="en-GB" dirty="0"/>
              <a:t>Xu Bing spent seven years collecting materials, experimenting and arranging thousands of pictograms.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5E5650-97F8-9744-985E-0EF5870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A0FE07-4B41-8A4F-8D7C-DE9CBD9B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C1E697-25EA-844B-8609-5BE45C0E1A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64" y="5029181"/>
            <a:ext cx="4658248" cy="14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32A21-616D-4340-9DD1-9E491742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Emojis are Growing and Evolving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9D272D-5B92-2F40-B2A5-C4CF0F69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lnSpc>
                <a:spcPts val="2400"/>
              </a:lnSpc>
              <a:buNone/>
            </a:pPr>
            <a:r>
              <a:rPr lang="en-GB" dirty="0"/>
              <a:t>Here is an example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/>
              <a:t>of the new Emojis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/>
              <a:t>that were added in 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E8E96B-6769-0446-B04C-C41475EC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01C767-8544-514D-AFC4-CEDC4E25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28353-B1BA-B24D-8DAC-FE697284D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707" y="1378857"/>
            <a:ext cx="4977493" cy="49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2F8F1-085E-E143-AE9A-3BD9F09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BBD38-60CB-6042-A435-9E7E9495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2047"/>
          </a:xfrm>
        </p:spPr>
        <p:txBody>
          <a:bodyPr numCol="2">
            <a:noAutofit/>
          </a:bodyPr>
          <a:lstStyle/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b="1" dirty="0"/>
              <a:t>Used on several slides/topics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Wikipedia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de.wikipedia.org</a:t>
            </a:r>
            <a:r>
              <a:rPr lang="en-GB" sz="800" dirty="0"/>
              <a:t>/wiki/Emoticon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en.wikipedia.org</a:t>
            </a:r>
            <a:r>
              <a:rPr lang="en-GB" sz="800" dirty="0"/>
              <a:t>/wiki/Emoticon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de.wikipedia.org</a:t>
            </a:r>
            <a:r>
              <a:rPr lang="en-GB" sz="800" dirty="0"/>
              <a:t>/wiki/Emoji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en.wikipedia.org</a:t>
            </a:r>
            <a:r>
              <a:rPr lang="en-GB" sz="800" dirty="0"/>
              <a:t>/wiki/Emoji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Emojipedia</a:t>
            </a:r>
            <a:endParaRPr lang="en-GB" sz="800" i="1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blog.emojipedia.org</a:t>
            </a: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emojipedia.org</a:t>
            </a: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b="1" dirty="0"/>
              <a:t>Smiley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The World Smiley Foundation: </a:t>
            </a:r>
            <a:r>
              <a:rPr lang="en-GB" sz="800" dirty="0"/>
              <a:t>"About Harvey Ball"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http://</a:t>
            </a:r>
            <a:r>
              <a:rPr lang="en-GB" sz="800" dirty="0" err="1"/>
              <a:t>www.worldsmileday.com</a:t>
            </a:r>
            <a:r>
              <a:rPr lang="en-GB" sz="800" dirty="0"/>
              <a:t>/</a:t>
            </a:r>
            <a:r>
              <a:rPr lang="en-GB" sz="800" dirty="0" err="1"/>
              <a:t>index.php</a:t>
            </a:r>
            <a:r>
              <a:rPr lang="en-GB" sz="800" dirty="0"/>
              <a:t>/article-index/item/380-about-harvey-ball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Smithsonianmag</a:t>
            </a:r>
            <a:r>
              <a:rPr lang="en-GB" sz="800" i="1" dirty="0"/>
              <a:t>: </a:t>
            </a:r>
            <a:r>
              <a:rPr lang="en-GB" sz="800" dirty="0"/>
              <a:t>"Who Really Invented the Smiley Face?"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www.smithsonianmag.com</a:t>
            </a:r>
            <a:r>
              <a:rPr lang="en-GB" sz="800" dirty="0"/>
              <a:t>/arts-culture/who-really-invented-the-smiley-face-2058483/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Jimmy Stamp, March 13, 2013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Medium: </a:t>
            </a:r>
            <a:r>
              <a:rPr lang="en-GB" sz="800" dirty="0"/>
              <a:t>Invention of Smiley Emoticon (Harvey Ross Ball)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medium.com</a:t>
            </a:r>
            <a:r>
              <a:rPr lang="en-GB" sz="800" dirty="0"/>
              <a:t>/@</a:t>
            </a:r>
            <a:r>
              <a:rPr lang="en-GB" sz="800" dirty="0" err="1"/>
              <a:t>gunjanhurkat</a:t>
            </a:r>
            <a:r>
              <a:rPr lang="en-GB" sz="800" dirty="0"/>
              <a:t>/invention-of-smiley-emoticon-harvey-ross-ball-632453022041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Gunjan </a:t>
            </a:r>
            <a:r>
              <a:rPr lang="en-GB" sz="800" dirty="0" err="1"/>
              <a:t>Hurkat</a:t>
            </a:r>
            <a:r>
              <a:rPr lang="en-GB" sz="800" dirty="0"/>
              <a:t>, June 19, 2018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b="1" dirty="0"/>
              <a:t>Emoticon and Kaomoji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"Emojis and beyond - USING IMAGES, NOT WORDS."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http://</a:t>
            </a:r>
            <a:r>
              <a:rPr lang="en-GB" sz="800" dirty="0" err="1"/>
              <a:t>www.johngrimwade.com</a:t>
            </a:r>
            <a:r>
              <a:rPr lang="en-GB" sz="800" dirty="0"/>
              <a:t>/blog/2017/02/20/emojis-and-beyond/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Post by Nigel Holmes, February 20, 2017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Deutschlandfunk</a:t>
            </a:r>
            <a:r>
              <a:rPr lang="en-GB" sz="800" i="1" dirty="0"/>
              <a:t>: </a:t>
            </a:r>
            <a:r>
              <a:rPr lang="en-GB" sz="800" dirty="0"/>
              <a:t>Die </a:t>
            </a:r>
            <a:r>
              <a:rPr lang="en-GB" sz="800" dirty="0" err="1"/>
              <a:t>Erfindung</a:t>
            </a:r>
            <a:r>
              <a:rPr lang="en-GB" sz="800" dirty="0"/>
              <a:t> des Emoticons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www.deutschlandfunk.de</a:t>
            </a:r>
            <a:r>
              <a:rPr lang="en-GB" sz="800" dirty="0"/>
              <a:t>/vor-35-jahren-die-erfindung-des-emoticons.871.de.html?dram:article_id=396063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Lea Albrecht, September 19, 2017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culture trip: </a:t>
            </a:r>
            <a:r>
              <a:rPr lang="en-GB" sz="800" dirty="0"/>
              <a:t>https://</a:t>
            </a:r>
            <a:r>
              <a:rPr lang="en-GB" sz="800" dirty="0" err="1"/>
              <a:t>theculturetrip.com</a:t>
            </a:r>
            <a:r>
              <a:rPr lang="en-GB" sz="800" dirty="0"/>
              <a:t>/north-</a:t>
            </a:r>
            <a:r>
              <a:rPr lang="en-GB" sz="800" dirty="0" err="1"/>
              <a:t>america</a:t>
            </a:r>
            <a:r>
              <a:rPr lang="en-GB" sz="800" dirty="0"/>
              <a:t>/</a:t>
            </a:r>
            <a:r>
              <a:rPr lang="en-GB" sz="800" dirty="0" err="1"/>
              <a:t>usa</a:t>
            </a:r>
            <a:r>
              <a:rPr lang="en-GB" sz="800" dirty="0"/>
              <a:t>/</a:t>
            </a:r>
            <a:r>
              <a:rPr lang="en-GB" sz="800" dirty="0" err="1"/>
              <a:t>pennsylvania</a:t>
            </a:r>
            <a:r>
              <a:rPr lang="en-GB" sz="800" dirty="0"/>
              <a:t>/articles/meet-</a:t>
            </a:r>
            <a:r>
              <a:rPr lang="en-GB" sz="800" dirty="0" err="1"/>
              <a:t>scott</a:t>
            </a:r>
            <a:r>
              <a:rPr lang="en-GB" sz="800" dirty="0"/>
              <a:t>-</a:t>
            </a:r>
            <a:r>
              <a:rPr lang="en-GB" sz="800" dirty="0" err="1"/>
              <a:t>fahlman</a:t>
            </a:r>
            <a:r>
              <a:rPr lang="en-GB" sz="800" dirty="0"/>
              <a:t>-the-guy-who-created-the-first-emoticon/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Meet Scott </a:t>
            </a:r>
            <a:r>
              <a:rPr lang="en-GB" sz="800" dirty="0" err="1"/>
              <a:t>Fahlman</a:t>
            </a:r>
            <a:r>
              <a:rPr lang="en-GB" sz="800" dirty="0"/>
              <a:t>, the Guy Who Created the First Emoticon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(The quote on slide 11 also comes from there)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David Kindervater, Updated: March 21, 2018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UNRAVEL</a:t>
            </a:r>
            <a:r>
              <a:rPr lang="en-GB" sz="800" dirty="0"/>
              <a:t>: Kaomoji as expression: Japanese emoticons in digital communication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unravellingmag.com</a:t>
            </a:r>
            <a:r>
              <a:rPr lang="en-GB" sz="800" dirty="0"/>
              <a:t>/articles/kaomoji-as-expression/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Min Lim, December 28, 2016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b="1" dirty="0"/>
              <a:t>Emojis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Emojipedia</a:t>
            </a:r>
            <a:r>
              <a:rPr lang="en-GB" sz="800" i="1" dirty="0"/>
              <a:t>: </a:t>
            </a:r>
            <a:r>
              <a:rPr lang="en-GB" sz="800" dirty="0"/>
              <a:t>Correcting the Record on the First Emoji Set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blog.emojipedia.org</a:t>
            </a:r>
            <a:r>
              <a:rPr lang="en-GB" sz="800" dirty="0"/>
              <a:t>/correcting-the-record-on-the-first-emoji-set/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Jeremy Burge, March 8, 2019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MoMa</a:t>
            </a:r>
            <a:r>
              <a:rPr lang="en-GB" sz="800" i="1" dirty="0"/>
              <a:t>: </a:t>
            </a:r>
            <a:r>
              <a:rPr lang="en-GB" sz="800" dirty="0"/>
              <a:t>The Original NTT DOCOMO Emoji Set Has Been Added to The Museum of Modern Art’s Collection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stories.moma.org</a:t>
            </a:r>
            <a:r>
              <a:rPr lang="en-GB" sz="800" dirty="0"/>
              <a:t>/the-original-emoji-set-has-been-added-to-the-museum-of-modern-arts-collection-c6060e141f61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Paul </a:t>
            </a:r>
            <a:r>
              <a:rPr lang="en-GB" sz="800" dirty="0" err="1"/>
              <a:t>GallowayFollow</a:t>
            </a:r>
            <a:r>
              <a:rPr lang="en-GB" sz="800" dirty="0"/>
              <a:t>, October 26, 2016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/>
              <a:t>It's nice that: </a:t>
            </a:r>
            <a:r>
              <a:rPr lang="en-GB" sz="800" dirty="0"/>
              <a:t>MoMA acquires the first ever emojis by </a:t>
            </a:r>
            <a:r>
              <a:rPr lang="en-GB" sz="800" dirty="0" err="1"/>
              <a:t>Shigetaka</a:t>
            </a:r>
            <a:r>
              <a:rPr lang="en-GB" sz="800" dirty="0"/>
              <a:t> Kurita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www.itsnicethat.com</a:t>
            </a:r>
            <a:r>
              <a:rPr lang="en-GB" sz="800" dirty="0"/>
              <a:t>/news/moma-acquires-first-ever-emojis-by-shigetaka-kurita-271016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Jenny Brewer, October 27, 2016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sz="800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i="1" dirty="0" err="1"/>
              <a:t>Digisaurier</a:t>
            </a:r>
            <a:r>
              <a:rPr lang="en-GB" sz="800" i="1" dirty="0"/>
              <a:t>: </a:t>
            </a:r>
            <a:r>
              <a:rPr lang="en-GB" sz="800" dirty="0"/>
              <a:t>INTERNET-HELDEN (5): SHIGETAKA KURITA, DER EMOJI-ERFINDER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https://</a:t>
            </a:r>
            <a:r>
              <a:rPr lang="en-GB" sz="800" dirty="0" err="1"/>
              <a:t>www.digisaurier.de</a:t>
            </a:r>
            <a:r>
              <a:rPr lang="en-GB" sz="800" dirty="0"/>
              <a:t>/internet-helden-5-shigetaka-kurita-der-emoji-erfinder/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sz="800" dirty="0"/>
              <a:t>by Rainer </a:t>
            </a:r>
            <a:r>
              <a:rPr lang="en-GB" sz="800" dirty="0" err="1"/>
              <a:t>Bartel</a:t>
            </a:r>
            <a:r>
              <a:rPr lang="en-GB" sz="800" dirty="0"/>
              <a:t>, November 14, 2018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FA3B42-ED44-8340-AA6C-3D08A560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680FE-D46D-C641-9DDD-23C68654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87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5EC8F-8415-DF4B-90E4-723C7A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D288DB-3CC7-684D-B671-BFA62DAB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3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commons.wikimedia.org</a:t>
            </a:r>
            <a:r>
              <a:rPr lang="en-GB" dirty="0"/>
              <a:t>/wiki/</a:t>
            </a:r>
            <a:r>
              <a:rPr lang="en-GB" dirty="0" err="1"/>
              <a:t>File:Emoticons-Telegraphische_Zeichenkunst.jpg</a:t>
            </a: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Deutsche </a:t>
            </a:r>
            <a:r>
              <a:rPr lang="en-GB" dirty="0" err="1"/>
              <a:t>Postzeitung</a:t>
            </a:r>
            <a:r>
              <a:rPr lang="en-GB" dirty="0"/>
              <a:t>, VII. </a:t>
            </a:r>
            <a:r>
              <a:rPr lang="en-GB" dirty="0" err="1"/>
              <a:t>Jahrgang</a:t>
            </a:r>
            <a:r>
              <a:rPr lang="en-GB" dirty="0"/>
              <a:t>, </a:t>
            </a:r>
            <a:r>
              <a:rPr lang="en-GB" dirty="0" err="1"/>
              <a:t>Nr</a:t>
            </a:r>
            <a:r>
              <a:rPr lang="en-GB" dirty="0"/>
              <a:t>. 22, 16.11.1896, p. 497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4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de.m.wikipedia.org</a:t>
            </a:r>
            <a:r>
              <a:rPr lang="en-GB" dirty="0"/>
              <a:t>/wiki/Datei:Puck_No212_p64f.png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Puck magazine issue 212, March 30th, 1881. Microfilm scan from American Periodicals III, Ann </a:t>
            </a:r>
            <a:r>
              <a:rPr lang="en-GB" dirty="0" err="1"/>
              <a:t>Arbor</a:t>
            </a:r>
            <a:r>
              <a:rPr lang="en-GB" dirty="0"/>
              <a:t> University Microfilms. Scanned at the University of Illinois at Urbana-Champaign.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http://</a:t>
            </a:r>
            <a:r>
              <a:rPr lang="en-GB" dirty="0" err="1"/>
              <a:t>www.johngrimwade.com</a:t>
            </a:r>
            <a:r>
              <a:rPr lang="en-GB" dirty="0"/>
              <a:t>/blog/2017/02/20/emojis-and-beyond/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Post by Nigel Holmes, The image was most likely redrawn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5: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http://</a:t>
            </a:r>
            <a:r>
              <a:rPr lang="en-GB" dirty="0" err="1"/>
              <a:t>www.worldsmileday.com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/article-index/item/380-about-harvey-ball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6: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www.redbubble.com</a:t>
            </a:r>
            <a:r>
              <a:rPr lang="en-GB" dirty="0"/>
              <a:t>/de/people/</a:t>
            </a:r>
            <a:r>
              <a:rPr lang="en-GB" dirty="0" err="1"/>
              <a:t>teecrates</a:t>
            </a:r>
            <a:r>
              <a:rPr lang="en-GB" dirty="0"/>
              <a:t>/works/28619172-the-original-smiley-face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7: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commons.wikimedia.org</a:t>
            </a:r>
            <a:r>
              <a:rPr lang="en-GB" dirty="0"/>
              <a:t>/wiki/File:Mona_Lisa,_by_Leonardo_da_Vinci,_from_C2RMF_retouched.jpg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8: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medium.com</a:t>
            </a:r>
            <a:r>
              <a:rPr lang="en-GB" dirty="0"/>
              <a:t>/@</a:t>
            </a:r>
            <a:r>
              <a:rPr lang="en-GB" dirty="0" err="1"/>
              <a:t>gunjanhurkat</a:t>
            </a:r>
            <a:r>
              <a:rPr lang="en-GB" dirty="0"/>
              <a:t>/invention-of-smiley-emoticon-harvey-ross-ball-632453022041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commons.wikimedia.org</a:t>
            </a:r>
            <a:r>
              <a:rPr lang="en-GB" dirty="0"/>
              <a:t>/wiki/</a:t>
            </a:r>
            <a:r>
              <a:rPr lang="en-GB" dirty="0" err="1"/>
              <a:t>File:HarveyBall.jpg</a:t>
            </a: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9: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Smiley Company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smiley.com</a:t>
            </a:r>
            <a:r>
              <a:rPr lang="en-GB" dirty="0"/>
              <a:t>/shop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12: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theculturetrip.com</a:t>
            </a:r>
            <a:r>
              <a:rPr lang="en-GB" dirty="0"/>
              <a:t>/north-</a:t>
            </a:r>
            <a:r>
              <a:rPr lang="en-GB" dirty="0" err="1"/>
              <a:t>america</a:t>
            </a:r>
            <a:r>
              <a:rPr lang="en-GB" dirty="0"/>
              <a:t>/</a:t>
            </a:r>
            <a:r>
              <a:rPr lang="en-GB" dirty="0" err="1"/>
              <a:t>usa</a:t>
            </a:r>
            <a:r>
              <a:rPr lang="en-GB" dirty="0"/>
              <a:t>/</a:t>
            </a:r>
            <a:r>
              <a:rPr lang="en-GB" dirty="0" err="1"/>
              <a:t>pennsylvania</a:t>
            </a:r>
            <a:r>
              <a:rPr lang="en-GB" dirty="0"/>
              <a:t>/articles/meet-</a:t>
            </a:r>
            <a:r>
              <a:rPr lang="en-GB" dirty="0" err="1"/>
              <a:t>scott</a:t>
            </a:r>
            <a:r>
              <a:rPr lang="en-GB" dirty="0"/>
              <a:t>-</a:t>
            </a:r>
            <a:r>
              <a:rPr lang="en-GB" dirty="0" err="1"/>
              <a:t>fahlman</a:t>
            </a:r>
            <a:r>
              <a:rPr lang="en-GB" dirty="0"/>
              <a:t>-the-guy-who-created-the-first-emoticon/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16: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commons.wikimedia.org</a:t>
            </a:r>
            <a:r>
              <a:rPr lang="en-GB" dirty="0"/>
              <a:t>/wiki/File:It%27s_all_about_the_smilies_(3578588882).jpg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Author: Karl Baron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18: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twitter.com</a:t>
            </a:r>
            <a:r>
              <a:rPr lang="en-GB" dirty="0"/>
              <a:t>/</a:t>
            </a:r>
            <a:r>
              <a:rPr lang="en-GB" dirty="0" err="1"/>
              <a:t>Emojipedia</a:t>
            </a:r>
            <a:r>
              <a:rPr lang="en-GB" dirty="0"/>
              <a:t>/status/1104076077104803842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internet.watch.impress.co.jp</a:t>
            </a:r>
            <a:r>
              <a:rPr lang="en-GB" dirty="0"/>
              <a:t>/www/article/970925/</a:t>
            </a:r>
            <a:r>
              <a:rPr lang="en-GB" dirty="0" err="1"/>
              <a:t>jphone.gif</a:t>
            </a: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19: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www.digisaurier.de</a:t>
            </a:r>
            <a:r>
              <a:rPr lang="en-GB" dirty="0"/>
              <a:t>/internet-helden-5-shigetaka-kurita-der-emoji-erfinder/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20: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stories.moma.org</a:t>
            </a:r>
            <a:r>
              <a:rPr lang="en-GB" dirty="0"/>
              <a:t>/the-original-emoji-set-has-been-added-to-the-museum-of-modern-arts-collection-c6060e141f61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21: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stories.moma.org</a:t>
            </a:r>
            <a:r>
              <a:rPr lang="en-GB" dirty="0"/>
              <a:t>/the-original-emoji-set-has-been-added-to-the-museum-of-modern-arts-collection-c6060e141f61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22: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www.elle-kim.com</a:t>
            </a:r>
            <a:r>
              <a:rPr lang="en-GB" dirty="0"/>
              <a:t>/The-Original-Emoji-by-</a:t>
            </a:r>
            <a:r>
              <a:rPr lang="en-GB" dirty="0" err="1"/>
              <a:t>Shigetaka</a:t>
            </a:r>
            <a:r>
              <a:rPr lang="en-GB" dirty="0"/>
              <a:t>-Kurita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23: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twitter.com</a:t>
            </a:r>
            <a:r>
              <a:rPr lang="en-GB" dirty="0"/>
              <a:t>/</a:t>
            </a:r>
            <a:r>
              <a:rPr lang="en-GB" dirty="0" err="1"/>
              <a:t>agzmn</a:t>
            </a: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24: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Scan from "Book from the Ground", Bing Xu, MIT Press 2014, p. 6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endParaRPr lang="en-GB" dirty="0"/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b="1" dirty="0"/>
              <a:t>Slide 25: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blog.emojipedia.org</a:t>
            </a:r>
            <a:r>
              <a:rPr lang="en-GB" dirty="0"/>
              <a:t>/230-new-emojis-in-final-list-for-2019/</a:t>
            </a:r>
          </a:p>
          <a:p>
            <a:pPr marL="0" indent="0">
              <a:lnSpc>
                <a:spcPts val="800"/>
              </a:lnSpc>
              <a:spcBef>
                <a:spcPts val="200"/>
              </a:spcBef>
              <a:buNone/>
            </a:pPr>
            <a:r>
              <a:rPr lang="en-GB" dirty="0"/>
              <a:t>https://</a:t>
            </a:r>
            <a:r>
              <a:rPr lang="en-GB" dirty="0" err="1"/>
              <a:t>emojipedia.org</a:t>
            </a:r>
            <a:r>
              <a:rPr lang="en-GB" dirty="0"/>
              <a:t>/</a:t>
            </a:r>
            <a:r>
              <a:rPr lang="en-GB" dirty="0" err="1"/>
              <a:t>emojipedia</a:t>
            </a:r>
            <a:r>
              <a:rPr lang="en-GB" dirty="0"/>
              <a:t>/12.0/new/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E243A-AAF5-144B-9CA7-BBF445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AA3B06-3030-B745-8D8E-0C3C962D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2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7EAAB-2567-B44C-8E7E-931AC3FD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Ancestors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Emoticons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5974F-C990-F64B-BCAB-6CEB1B43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Already</a:t>
            </a:r>
            <a:r>
              <a:rPr lang="de-DE" dirty="0"/>
              <a:t> </a:t>
            </a:r>
            <a:r>
              <a:rPr lang="de-DE" dirty="0" err="1"/>
              <a:t>centuries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, </a:t>
            </a:r>
            <a:r>
              <a:rPr lang="de-DE" dirty="0" err="1"/>
              <a:t>typesetters</a:t>
            </a:r>
            <a:r>
              <a:rPr lang="de-DE" dirty="0"/>
              <a:t> </a:t>
            </a:r>
            <a:r>
              <a:rPr lang="en-GB" dirty="0"/>
              <a:t>tried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en-GB" dirty="0"/>
              <a:t>punctuation</a:t>
            </a:r>
            <a:r>
              <a:rPr lang="de-DE" dirty="0"/>
              <a:t> </a:t>
            </a:r>
            <a:r>
              <a:rPr lang="de-DE" dirty="0" err="1"/>
              <a:t>marks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letters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American </a:t>
            </a:r>
            <a:r>
              <a:rPr lang="de-DE" dirty="0" err="1"/>
              <a:t>magazine</a:t>
            </a:r>
            <a:r>
              <a:rPr lang="de-DE" dirty="0"/>
              <a:t> "Puck“</a:t>
            </a:r>
            <a:br>
              <a:rPr lang="de-DE" dirty="0"/>
            </a:br>
            <a:r>
              <a:rPr lang="de-DE" dirty="0"/>
              <a:t>in 1881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&gt;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next</a:t>
            </a:r>
            <a:r>
              <a:rPr lang="de-DE" b="1" dirty="0"/>
              <a:t> </a:t>
            </a:r>
            <a:r>
              <a:rPr lang="de-DE" b="1" dirty="0" err="1"/>
              <a:t>slide</a:t>
            </a: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24EFE0-3BA0-934F-BA5B-C0DAA334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4EE96D-D313-2240-B9DA-1C6C0DAB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D43968-5B72-4D44-A17A-73ADAD2BB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538" y="1444741"/>
            <a:ext cx="2794594" cy="49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3F6B0B-8CD6-684D-89DB-E5C0F915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0DDBD5C-F1E2-F443-8247-52424DD7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104A3F-AC35-E54C-80F8-569A5E950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7" y="-30144"/>
            <a:ext cx="1014122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717CF0-0C40-0A4B-A5AD-04E189F1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86" y="829484"/>
            <a:ext cx="6126234" cy="170946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65100" dist="228600" dir="8040000" sx="104000" sy="104000" algn="tl" rotWithShape="0">
              <a:prstClr val="black">
                <a:alpha val="55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BDA7AF2-FE49-E247-8BFC-3F45D6C792B1}"/>
              </a:ext>
            </a:extLst>
          </p:cNvPr>
          <p:cNvSpPr txBox="1"/>
          <p:nvPr/>
        </p:nvSpPr>
        <p:spPr>
          <a:xfrm>
            <a:off x="10808918" y="4722312"/>
            <a:ext cx="108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“Puck”</a:t>
            </a:r>
          </a:p>
          <a:p>
            <a:pPr algn="ctr"/>
            <a:r>
              <a:rPr lang="en-GB" sz="2000" dirty="0"/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14848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0E41C-C21E-F441-82BE-314EB468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1963: The Smiley is invented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F1ED-B54D-0149-B17F-CEAF4E47C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Smiley was invented in 1963 by the graphic artist </a:t>
            </a:r>
            <a:r>
              <a:rPr lang="en-GB" b="1" dirty="0"/>
              <a:t>Harvey Ross Ball</a:t>
            </a:r>
            <a:r>
              <a:rPr lang="en-GB" dirty="0"/>
              <a:t> in Worcester, Massachusetts, USA.</a:t>
            </a:r>
          </a:p>
          <a:p>
            <a:r>
              <a:rPr lang="en-GB" dirty="0"/>
              <a:t>At that time, he was asked to draw a graphic to improve the mood of the employees of an insurance company.</a:t>
            </a:r>
          </a:p>
          <a:p>
            <a:r>
              <a:rPr lang="en-GB" dirty="0"/>
              <a:t>Harvey Ball completed the design in less than 10 minutes and earned </a:t>
            </a:r>
            <a:r>
              <a:rPr lang="en-GB" b="1" dirty="0"/>
              <a:t>$45</a:t>
            </a:r>
            <a:r>
              <a:rPr lang="en-GB" dirty="0"/>
              <a:t> for his work.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19906D-8B8F-834C-9DB7-E87289DD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A41B31-0A2B-524F-9F58-A6B50DDE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294CFC-1796-B44B-BBE1-B21D1FFD01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390" y="4588571"/>
            <a:ext cx="1843675" cy="18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48779-8C32-6645-8E16-705EBDA9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Second Most Famous Smile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3FD38D-C977-6A41-B520-E9B597E4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9657" cy="4282671"/>
          </a:xfrm>
        </p:spPr>
        <p:txBody>
          <a:bodyPr numCol="2"/>
          <a:lstStyle/>
          <a:p>
            <a:r>
              <a:rPr lang="en-GB" dirty="0"/>
              <a:t>The original Smiley has two differently sized oval eyes.</a:t>
            </a:r>
          </a:p>
          <a:p>
            <a:r>
              <a:rPr lang="en-GB" dirty="0"/>
              <a:t>The mouth is </a:t>
            </a:r>
            <a:r>
              <a:rPr lang="en-GB" b="1" dirty="0"/>
              <a:t>not</a:t>
            </a:r>
            <a:r>
              <a:rPr lang="en-GB" dirty="0"/>
              <a:t> a perfect geometric bow.</a:t>
            </a:r>
          </a:p>
          <a:p>
            <a:r>
              <a:rPr lang="en-GB" dirty="0"/>
              <a:t>The most famous smile in the world, that of Mona Lisa, has often been compared to the smiley.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0BFE43-C4D7-F84A-9A65-3163D78B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3FEFA0-54B3-954E-8205-C7B574F6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42B22C-9E91-4A48-B63A-9876EC8B81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736" y="1825625"/>
            <a:ext cx="4136764" cy="41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D7B58-3862-3242-B974-FDEE2E10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Most Famous Smile in the World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EF1D44-E800-644F-B28E-3A2E0E8F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Mona Lisa</a:t>
            </a:r>
            <a:br>
              <a:rPr lang="en-GB" sz="2000" dirty="0"/>
            </a:br>
            <a:r>
              <a:rPr lang="en-GB" sz="2000" dirty="0"/>
              <a:t>by Leonardo da Vinci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FC0579-1776-E848-8AB1-C87B5DFC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1B9EB6-8AB9-AA42-9F9E-8CAA6790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B4EF4F-0F51-514A-8F76-2C93E3177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943" y="1832497"/>
            <a:ext cx="5790516" cy="43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CC188-0476-AC4B-8C74-539ED2FD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Copyright for the Smiley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8FF896-3E8C-6342-ABAA-3E5D8D8A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Harvey Ball didn't </a:t>
            </a:r>
            <a:r>
              <a:rPr lang="en-GB" dirty="0"/>
              <a:t>realize what he had created. He forgot to copyright his work.</a:t>
            </a:r>
          </a:p>
          <a:p>
            <a:r>
              <a:rPr lang="en-GB" dirty="0"/>
              <a:t>Others made hundreds of millions of dollars with the Smiley on clothes, hats, toys, etc. shortly after.</a:t>
            </a:r>
            <a:r>
              <a:rPr lang="de-DE" dirty="0"/>
              <a:t> &gt;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next</a:t>
            </a:r>
            <a:r>
              <a:rPr lang="de-DE" b="1" dirty="0"/>
              <a:t> </a:t>
            </a:r>
            <a:r>
              <a:rPr lang="de-DE" b="1" dirty="0" err="1"/>
              <a:t>slide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99D49-7565-5B41-A018-84C94F65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D6D60E-5C75-294A-9501-824310A2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3ED7F8-9780-D543-966B-CB525B51A6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978057"/>
            <a:ext cx="3909164" cy="21989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9B75B5-C920-A14A-94A7-48AE32AC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56" y="3978056"/>
            <a:ext cx="2258337" cy="21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6C0B9-26FE-B84D-A033-09C81EC0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Items of the “Smiley Company” (2019)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0FCDFE-BD77-B042-A1A4-73C05A69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7E4366-B043-0D4D-BD9D-DC7B14B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 sa nc, icon-stories.ch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EC63F5-3E7C-6E48-A4C3-47B6538E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256F-FFF8-7C46-8A05-A78BE4152F4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F211B8-1417-2044-AB24-54CCD83403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55" y="1690688"/>
            <a:ext cx="6730690" cy="44871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1FEA87-3A85-AE48-A838-D479506B3F76}"/>
              </a:ext>
            </a:extLst>
          </p:cNvPr>
          <p:cNvSpPr txBox="1"/>
          <p:nvPr/>
        </p:nvSpPr>
        <p:spPr>
          <a:xfrm>
            <a:off x="9947868" y="1034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06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_Vorlage_vers3.potx" id="{E7322299-EDFA-8B42-B18C-560D6EFC7AF9}" vid="{00E51F51-721A-984B-9DDA-B7E8C3CBFC6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1965</Words>
  <Application>Microsoft Macintosh PowerPoint</Application>
  <PresentationFormat>Breitbild</PresentationFormat>
  <Paragraphs>261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</vt:lpstr>
      <vt:lpstr>Roboto</vt:lpstr>
      <vt:lpstr>Roboto Slab</vt:lpstr>
      <vt:lpstr>Office</vt:lpstr>
      <vt:lpstr>The History of the Emojis</vt:lpstr>
      <vt:lpstr>Emojis Sent Daily on Facebook (2017)</vt:lpstr>
      <vt:lpstr>Ancestors of the Emoticons</vt:lpstr>
      <vt:lpstr>PowerPoint-Präsentation</vt:lpstr>
      <vt:lpstr>1963: The Smiley is invented</vt:lpstr>
      <vt:lpstr>The Second Most Famous Smile</vt:lpstr>
      <vt:lpstr>The Most Famous Smile in the World</vt:lpstr>
      <vt:lpstr>No Copyright for the Smiley …</vt:lpstr>
      <vt:lpstr>Items of the “Smiley Company” (2019)</vt:lpstr>
      <vt:lpstr>1982: Scott Fahlman invents emoticons</vt:lpstr>
      <vt:lpstr>The New “Joke Marker”</vt:lpstr>
      <vt:lpstr>Scott Fahlman in a Interview</vt:lpstr>
      <vt:lpstr>Late 1990s: SMS, E-Mail and Internet</vt:lpstr>
      <vt:lpstr>The Eastern Way: Kaomojis</vt:lpstr>
      <vt:lpstr>Emoticons vs. Kaomojis</vt:lpstr>
      <vt:lpstr>Can you read the emotion?</vt:lpstr>
      <vt:lpstr>1997: The Emojis are born …</vt:lpstr>
      <vt:lpstr>Whale Watching</vt:lpstr>
      <vt:lpstr>Is This Man the Creator of the Emojis?</vt:lpstr>
      <vt:lpstr>The “first” generation of Emojis</vt:lpstr>
      <vt:lpstr>144 pixels had to be enough</vt:lpstr>
      <vt:lpstr>Are Emojis Art?</vt:lpstr>
      <vt:lpstr>2008: The Emojis Infect Apple's iPhone</vt:lpstr>
      <vt:lpstr>2014: The "Book From the Ground"</vt:lpstr>
      <vt:lpstr>The Emojis are Growing and Evolving</vt:lpstr>
      <vt:lpstr>References</vt:lpstr>
      <vt:lpstr>Images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René Esposito</dc:creator>
  <cp:lastModifiedBy>René Esposito</cp:lastModifiedBy>
  <cp:revision>86</cp:revision>
  <dcterms:created xsi:type="dcterms:W3CDTF">2019-03-28T14:29:34Z</dcterms:created>
  <dcterms:modified xsi:type="dcterms:W3CDTF">2019-04-09T10:06:28Z</dcterms:modified>
</cp:coreProperties>
</file>